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er. Christian" initials="MC" lastIdx="1" clrIdx="0">
    <p:extLst>
      <p:ext uri="{19B8F6BF-5375-455C-9EA6-DF929625EA0E}">
        <p15:presenceInfo xmlns:p15="http://schemas.microsoft.com/office/powerpoint/2012/main" userId="S::cma@weber-ing.de::f4837491-e0bc-4a93-b9de-15c8fd7a53a5" providerId="AD"/>
      </p:ext>
    </p:extLst>
  </p:cmAuthor>
  <p:cmAuthor id="2" name="Müller. Neithard" initials="MN" lastIdx="10" clrIdx="1">
    <p:extLst>
      <p:ext uri="{19B8F6BF-5375-455C-9EA6-DF929625EA0E}">
        <p15:presenceInfo xmlns:p15="http://schemas.microsoft.com/office/powerpoint/2012/main" userId="S::nmu@weber-ing.de::e1bddac6-6c45-4901-b5c3-81ceae9188b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4EB"/>
    <a:srgbClr val="00497B"/>
    <a:srgbClr val="FFFFFF"/>
    <a:srgbClr val="447903"/>
    <a:srgbClr val="F7A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://www.weber-ing.de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rafik 33">
            <a:extLst>
              <a:ext uri="{FF2B5EF4-FFF2-40B4-BE49-F238E27FC236}">
                <a16:creationId xmlns:a16="http://schemas.microsoft.com/office/drawing/2014/main" id="{674C7D79-F2A0-4F64-AD28-2394189ED3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9" t="4457" r="319" b="15386"/>
          <a:stretch/>
        </p:blipFill>
        <p:spPr>
          <a:xfrm>
            <a:off x="-113148" y="-36512"/>
            <a:ext cx="7070540" cy="3779912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AF1DF2BD-BF07-4B06-9117-8AB2A8A5E8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8412" y="155840"/>
            <a:ext cx="1635366" cy="58011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0814" y="2456010"/>
            <a:ext cx="7088206" cy="671777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</p:pic>
      <p:sp>
        <p:nvSpPr>
          <p:cNvPr id="20" name="Rechteck 19"/>
          <p:cNvSpPr/>
          <p:nvPr/>
        </p:nvSpPr>
        <p:spPr>
          <a:xfrm>
            <a:off x="94063" y="8436051"/>
            <a:ext cx="66561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freuen uns auf Ihre Bewerbung unter </a:t>
            </a:r>
            <a:r>
              <a:rPr lang="de-D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www.weber-karriere.de/Jobportal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Gerne beantwortet </a:t>
            </a:r>
            <a:r>
              <a:rPr lang="de-D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 Christiane Rustler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Fragen unter Tel. +49 6151-603-63. Weitere Informationen zu </a:t>
            </a:r>
            <a:r>
              <a:rPr lang="de-D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Weber-Ingenieure GmbH,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Julius-Reiber-Str. 19, 64293 Darmstadt</a:t>
            </a:r>
            <a:r>
              <a:rPr lang="de-D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finden Sie unter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www.weber-ing.de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Rechteck 17"/>
          <p:cNvSpPr/>
          <p:nvPr/>
        </p:nvSpPr>
        <p:spPr>
          <a:xfrm>
            <a:off x="273809" y="2724120"/>
            <a:ext cx="632724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Sie planen nicht nur beruflich, sondern auch Ihren persönlichen Lebensweg?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unterstützen Sie dabei mit den auf Sie zugeschnittenen Entwicklungsmöglichkeiten.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WEBER-Ingenieure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ist mit über 350 Mitarbeitenden an 18 Standorten eines der größten Ingenieurunternehmen in Deutschland. Seit über 60 Jahren inhabergeführt und unabhängig. Mit dem vereinten Ingenieur-Know-how unserer Mitarbeitenden arbeiten wir an spannenden Projekten in verschiedenen Gebieten. Dabei decken wir alle relevanten Beratungs- und Ingenieurleistungen aus einer Hand ab.</a:t>
            </a:r>
          </a:p>
          <a:p>
            <a:pPr algn="just"/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Zum nächstmöglichen Zeitpunkt suchen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WI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für unsere Hauptniederlassung in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Darmstadt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einen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7EBBF5F2-EFDF-42E7-AA16-B316635DEC72}"/>
              </a:ext>
            </a:extLst>
          </p:cNvPr>
          <p:cNvGrpSpPr/>
          <p:nvPr/>
        </p:nvGrpSpPr>
        <p:grpSpPr>
          <a:xfrm>
            <a:off x="1" y="2086678"/>
            <a:ext cx="5373215" cy="685122"/>
            <a:chOff x="1" y="2023962"/>
            <a:chExt cx="5373215" cy="685122"/>
          </a:xfrm>
        </p:grpSpPr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021FC77C-602B-40CD-80FF-BF633E1A9AD3}"/>
                </a:ext>
              </a:extLst>
            </p:cNvPr>
            <p:cNvSpPr txBox="1"/>
            <p:nvPr/>
          </p:nvSpPr>
          <p:spPr>
            <a:xfrm>
              <a:off x="1" y="2023962"/>
              <a:ext cx="2761878" cy="369332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800" dirty="0">
                  <a:solidFill>
                    <a:srgbClr val="00497B"/>
                  </a:solidFill>
                  <a:latin typeface="Myriad Pro" pitchFamily="34" charset="0"/>
                </a:rPr>
                <a:t>Sie planen – </a:t>
              </a:r>
              <a:r>
                <a:rPr lang="de-DE" sz="1800" dirty="0" err="1">
                  <a:solidFill>
                    <a:srgbClr val="00497B"/>
                  </a:solidFill>
                  <a:latin typeface="Myriad Pro" pitchFamily="34" charset="0"/>
                </a:rPr>
                <a:t>WIr</a:t>
              </a:r>
              <a:r>
                <a:rPr lang="de-DE" sz="1800" dirty="0">
                  <a:solidFill>
                    <a:srgbClr val="00497B"/>
                  </a:solidFill>
                  <a:latin typeface="Myriad Pro" pitchFamily="34" charset="0"/>
                </a:rPr>
                <a:t> fördern</a:t>
              </a: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530759" y="2339752"/>
              <a:ext cx="48424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800" dirty="0">
                  <a:solidFill>
                    <a:srgbClr val="F7A209"/>
                  </a:solidFill>
                  <a:latin typeface="Myriad Pro" pitchFamily="34" charset="0"/>
                </a:rPr>
                <a:t>Gemeinsam die Umwelt gestalten 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D4ADB48-7199-6053-3D08-28D0BB0E81B3}"/>
              </a:ext>
            </a:extLst>
          </p:cNvPr>
          <p:cNvGrpSpPr/>
          <p:nvPr/>
        </p:nvGrpSpPr>
        <p:grpSpPr>
          <a:xfrm>
            <a:off x="217545" y="7261857"/>
            <a:ext cx="6519739" cy="1174194"/>
            <a:chOff x="200736" y="7380312"/>
            <a:chExt cx="6519739" cy="1174194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1E6E4DA9-865B-4EB5-8F46-44F032E5410C}"/>
                </a:ext>
              </a:extLst>
            </p:cNvPr>
            <p:cNvGrpSpPr/>
            <p:nvPr/>
          </p:nvGrpSpPr>
          <p:grpSpPr>
            <a:xfrm>
              <a:off x="246471" y="7714809"/>
              <a:ext cx="6474004" cy="839697"/>
              <a:chOff x="234025" y="7536752"/>
              <a:chExt cx="6474004" cy="839697"/>
            </a:xfrm>
          </p:grpSpPr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35F6BD43-864E-417F-A618-03ED074FCCA1}"/>
                  </a:ext>
                </a:extLst>
              </p:cNvPr>
              <p:cNvSpPr txBox="1"/>
              <p:nvPr/>
            </p:nvSpPr>
            <p:spPr>
              <a:xfrm>
                <a:off x="234025" y="8037895"/>
                <a:ext cx="15151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Flexible </a:t>
                </a:r>
                <a:b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Arbeitszeitmodelle</a:t>
                </a:r>
              </a:p>
            </p:txBody>
          </p:sp>
          <p:pic>
            <p:nvPicPr>
              <p:cNvPr id="30" name="Grafik 29">
                <a:extLst>
                  <a:ext uri="{FF2B5EF4-FFF2-40B4-BE49-F238E27FC236}">
                    <a16:creationId xmlns:a16="http://schemas.microsoft.com/office/drawing/2014/main" id="{399DECD0-3F0C-4BE9-89E7-15109AD784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33295" y="7536752"/>
                <a:ext cx="609628" cy="637383"/>
              </a:xfrm>
              <a:prstGeom prst="rect">
                <a:avLst/>
              </a:prstGeom>
            </p:spPr>
          </p:pic>
          <p:pic>
            <p:nvPicPr>
              <p:cNvPr id="1024" name="Grafik 1023">
                <a:extLst>
                  <a:ext uri="{FF2B5EF4-FFF2-40B4-BE49-F238E27FC236}">
                    <a16:creationId xmlns:a16="http://schemas.microsoft.com/office/drawing/2014/main" id="{A520402A-E66F-4FBD-9FF0-56EE9C3166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789459" y="7610504"/>
                <a:ext cx="423207" cy="442475"/>
              </a:xfrm>
              <a:prstGeom prst="rect">
                <a:avLst/>
              </a:prstGeom>
            </p:spPr>
          </p:pic>
          <p:pic>
            <p:nvPicPr>
              <p:cNvPr id="1027" name="Grafik 1026">
                <a:extLst>
                  <a:ext uri="{FF2B5EF4-FFF2-40B4-BE49-F238E27FC236}">
                    <a16:creationId xmlns:a16="http://schemas.microsoft.com/office/drawing/2014/main" id="{70DADDD3-BFF5-4204-A384-35DDC5CD43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727560" y="7628551"/>
                <a:ext cx="423209" cy="442477"/>
              </a:xfrm>
              <a:prstGeom prst="rect">
                <a:avLst/>
              </a:prstGeom>
            </p:spPr>
          </p:pic>
          <p:pic>
            <p:nvPicPr>
              <p:cNvPr id="1029" name="Grafik 1028">
                <a:extLst>
                  <a:ext uri="{FF2B5EF4-FFF2-40B4-BE49-F238E27FC236}">
                    <a16:creationId xmlns:a16="http://schemas.microsoft.com/office/drawing/2014/main" id="{50955F5B-B275-4A9B-BD62-389A2924F1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89942" y="7609992"/>
                <a:ext cx="423697" cy="442987"/>
              </a:xfrm>
              <a:prstGeom prst="rect">
                <a:avLst/>
              </a:prstGeom>
            </p:spPr>
          </p:pic>
          <p:pic>
            <p:nvPicPr>
              <p:cNvPr id="1031" name="Grafik 1030" descr="Ein Bild, das Zeichnung enthält.&#10;&#10;Automatisch generierte Beschreibung">
                <a:extLst>
                  <a:ext uri="{FF2B5EF4-FFF2-40B4-BE49-F238E27FC236}">
                    <a16:creationId xmlns:a16="http://schemas.microsoft.com/office/drawing/2014/main" id="{88FAD7F2-297A-4E3C-B143-618B4ECE47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802868" y="7610504"/>
                <a:ext cx="444833" cy="442475"/>
              </a:xfrm>
              <a:prstGeom prst="rect">
                <a:avLst/>
              </a:prstGeom>
            </p:spPr>
          </p:pic>
          <p:pic>
            <p:nvPicPr>
              <p:cNvPr id="1033" name="Grafik 1032">
                <a:extLst>
                  <a:ext uri="{FF2B5EF4-FFF2-40B4-BE49-F238E27FC236}">
                    <a16:creationId xmlns:a16="http://schemas.microsoft.com/office/drawing/2014/main" id="{62CE80BC-B87C-401E-B31F-4ACCF696AB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16242" y="7625882"/>
                <a:ext cx="400409" cy="419477"/>
              </a:xfrm>
              <a:prstGeom prst="rect">
                <a:avLst/>
              </a:prstGeom>
            </p:spPr>
          </p:pic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19E177A7-18DC-44CF-A350-3DFDA72DF38D}"/>
                  </a:ext>
                </a:extLst>
              </p:cNvPr>
              <p:cNvSpPr txBox="1"/>
              <p:nvPr/>
            </p:nvSpPr>
            <p:spPr>
              <a:xfrm>
                <a:off x="1162344" y="8033191"/>
                <a:ext cx="15151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Einarbeitung </a:t>
                </a:r>
              </a:p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und Entwicklung</a:t>
                </a:r>
              </a:p>
            </p:txBody>
          </p:sp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C54115C5-9580-430D-99F1-B6AC158FDFE9}"/>
                  </a:ext>
                </a:extLst>
              </p:cNvPr>
              <p:cNvSpPr txBox="1"/>
              <p:nvPr/>
            </p:nvSpPr>
            <p:spPr>
              <a:xfrm>
                <a:off x="2231324" y="8036510"/>
                <a:ext cx="15151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Leistungsgerechte </a:t>
                </a:r>
              </a:p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Vergütung</a:t>
                </a:r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166917B4-D52A-4487-974B-1AB65DB3DBF6}"/>
                  </a:ext>
                </a:extLst>
              </p:cNvPr>
              <p:cNvSpPr txBox="1"/>
              <p:nvPr/>
            </p:nvSpPr>
            <p:spPr>
              <a:xfrm>
                <a:off x="3264410" y="8039459"/>
                <a:ext cx="151519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Mitarbeiterevents</a:t>
                </a:r>
              </a:p>
            </p:txBody>
          </p:sp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9B10D2EA-90CF-4D6C-B69D-F1F6F5F093FA}"/>
                  </a:ext>
                </a:extLst>
              </p:cNvPr>
              <p:cNvSpPr txBox="1"/>
              <p:nvPr/>
            </p:nvSpPr>
            <p:spPr>
              <a:xfrm>
                <a:off x="4228623" y="8033081"/>
                <a:ext cx="15151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Gesundheit und </a:t>
                </a:r>
              </a:p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Vorsorge</a:t>
                </a:r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8049DF22-4234-47B8-8FF6-9FB4F7A2D199}"/>
                  </a:ext>
                </a:extLst>
              </p:cNvPr>
              <p:cNvSpPr txBox="1"/>
              <p:nvPr/>
            </p:nvSpPr>
            <p:spPr>
              <a:xfrm>
                <a:off x="5192837" y="8037189"/>
                <a:ext cx="151519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Mobilität</a:t>
                </a:r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ABB0F0F7-BCA0-4C15-85D8-4C394B10D26D}"/>
                </a:ext>
              </a:extLst>
            </p:cNvPr>
            <p:cNvSpPr txBox="1"/>
            <p:nvPr/>
          </p:nvSpPr>
          <p:spPr>
            <a:xfrm>
              <a:off x="200736" y="7380312"/>
              <a:ext cx="1296144" cy="292388"/>
            </a:xfrm>
            <a:prstGeom prst="rect">
              <a:avLst/>
            </a:prstGeom>
            <a:solidFill>
              <a:srgbClr val="00497B"/>
            </a:solidFill>
          </p:spPr>
          <p:txBody>
            <a:bodyPr wrap="square" rtlCol="0">
              <a:spAutoFit/>
            </a:bodyPr>
            <a:lstStyle/>
            <a:p>
              <a:r>
                <a:rPr lang="de-DE" sz="1300" dirty="0" err="1">
                  <a:solidFill>
                    <a:schemeClr val="bg1"/>
                  </a:solidFill>
                </a:rPr>
                <a:t>WIr</a:t>
              </a:r>
              <a:r>
                <a:rPr lang="de-DE" sz="1300" dirty="0">
                  <a:solidFill>
                    <a:schemeClr val="bg1"/>
                  </a:solidFill>
                </a:rPr>
                <a:t> bieten</a:t>
              </a:r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CB925746-76FE-4965-A9FD-0C8CCAA23DBE}"/>
              </a:ext>
            </a:extLst>
          </p:cNvPr>
          <p:cNvSpPr txBox="1"/>
          <p:nvPr/>
        </p:nvSpPr>
        <p:spPr>
          <a:xfrm>
            <a:off x="211884" y="5308178"/>
            <a:ext cx="1296144" cy="292388"/>
          </a:xfrm>
          <a:prstGeom prst="rect">
            <a:avLst/>
          </a:prstGeom>
          <a:solidFill>
            <a:srgbClr val="00497B"/>
          </a:solidFill>
        </p:spPr>
        <p:txBody>
          <a:bodyPr wrap="square" rtlCol="0">
            <a:spAutoFit/>
          </a:bodyPr>
          <a:lstStyle/>
          <a:p>
            <a:r>
              <a:rPr lang="de-DE" sz="1300" dirty="0">
                <a:solidFill>
                  <a:schemeClr val="bg1"/>
                </a:solidFill>
              </a:rPr>
              <a:t>Ihr Profil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30E21C1-6E73-4B26-87B7-02DD4EE57F23}"/>
              </a:ext>
            </a:extLst>
          </p:cNvPr>
          <p:cNvSpPr txBox="1"/>
          <p:nvPr/>
        </p:nvSpPr>
        <p:spPr>
          <a:xfrm>
            <a:off x="212214" y="4504428"/>
            <a:ext cx="1296144" cy="292388"/>
          </a:xfrm>
          <a:prstGeom prst="rect">
            <a:avLst/>
          </a:prstGeom>
          <a:solidFill>
            <a:srgbClr val="00497B"/>
          </a:solidFill>
        </p:spPr>
        <p:txBody>
          <a:bodyPr wrap="square" rtlCol="0">
            <a:spAutoFit/>
          </a:bodyPr>
          <a:lstStyle/>
          <a:p>
            <a:r>
              <a:rPr lang="de-DE" sz="1300" dirty="0">
                <a:solidFill>
                  <a:schemeClr val="bg1"/>
                </a:solidFill>
              </a:rPr>
              <a:t>Ihre Aufgaben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A2F414-A7C7-4F6D-8BE5-9956D02CC2B3}"/>
              </a:ext>
            </a:extLst>
          </p:cNvPr>
          <p:cNvSpPr txBox="1"/>
          <p:nvPr/>
        </p:nvSpPr>
        <p:spPr>
          <a:xfrm>
            <a:off x="-130814" y="4039495"/>
            <a:ext cx="7108977" cy="338554"/>
          </a:xfrm>
          <a:prstGeom prst="rect">
            <a:avLst/>
          </a:prstGeom>
          <a:solidFill>
            <a:srgbClr val="D9E4EB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3B617F"/>
                </a:solidFill>
                <a:latin typeface="Myriad Pro" pitchFamily="34" charset="0"/>
              </a:rPr>
              <a:t>Projektingenieur (m/w/d) Abwasserbehandlung</a:t>
            </a:r>
            <a:endParaRPr lang="de-DE" sz="16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AA0F91F-B674-F486-0AC8-6633034CDE17}"/>
              </a:ext>
            </a:extLst>
          </p:cNvPr>
          <p:cNvSpPr/>
          <p:nvPr/>
        </p:nvSpPr>
        <p:spPr>
          <a:xfrm>
            <a:off x="139123" y="4823109"/>
            <a:ext cx="675538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Eigenverantwortliche Planung und Umsetzung von Projekten mit unterschiedlichen Schwerpunkten im Bereich der Abwasser-/Schlammbehandlung für alle Leistungsphasen der HOAI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9DF01A7-3B65-8DBA-3231-DE655E5AA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23" y="5449542"/>
            <a:ext cx="654833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Abgeschlossenes Studium (Master/Dipl.-Ing.) im Bereich Bau- oder Umweltingenieurwesen oder vergleichbar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Mehrjährige Berufserfahrung in einem vergleichbaren Betätigungsfeld</a:t>
            </a:r>
            <a:endParaRPr kumimoji="0" lang="de-DE" altLang="de-DE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Fähigkeiten zur Zusammenarbeit mit den Fachgebieten EMSR-Technik </a:t>
            </a:r>
            <a:r>
              <a:rPr lang="de-DE" altLang="de-DE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und Tragwerksplanung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Teamfähigkeit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Schnelle Auffassungsgabe und die Fähigkeit, in Zusammenhängen zu denken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Gute Deutsch-Kenntnisse in Wort und Schrift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Führerschein Klasse 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077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Bildschirmpräsentation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Sengle. Sabrina</dc:creator>
  <cp:lastModifiedBy>Rustler. Christiane</cp:lastModifiedBy>
  <cp:revision>198</cp:revision>
  <cp:lastPrinted>2022-08-22T11:24:06Z</cp:lastPrinted>
  <dcterms:created xsi:type="dcterms:W3CDTF">2017-10-05T07:00:32Z</dcterms:created>
  <dcterms:modified xsi:type="dcterms:W3CDTF">2022-11-02T10:04:43Z</dcterms:modified>
</cp:coreProperties>
</file>